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9" r:id="rId7"/>
    <p:sldId id="270" r:id="rId8"/>
    <p:sldId id="260" r:id="rId9"/>
    <p:sldId id="266" r:id="rId10"/>
    <p:sldId id="267" r:id="rId11"/>
    <p:sldId id="268" r:id="rId12"/>
    <p:sldId id="271" r:id="rId13"/>
    <p:sldId id="272" r:id="rId14"/>
    <p:sldId id="273" r:id="rId15"/>
    <p:sldId id="262" r:id="rId16"/>
    <p:sldId id="263" r:id="rId17"/>
    <p:sldId id="274" r:id="rId18"/>
    <p:sldId id="264" r:id="rId19"/>
    <p:sldId id="265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80B23-9300-4F14-97AF-2B33AEC43BAC}" type="datetimeFigureOut">
              <a:rPr lang="es-AR" smtClean="0"/>
              <a:pPr/>
              <a:t>27/06/2017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FF4FA-9720-4D41-9B99-56E7AEF1CDB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43244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FF4FA-9720-4D41-9B99-56E7AEF1CDBE}" type="slidenum">
              <a:rPr lang="es-AR" smtClean="0"/>
              <a:pPr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69770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E0456C1-4608-4475-AF7B-63D5BB2678BD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6667-F41E-4FBC-B5C8-1B74F89DD2F0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1F1A-3BFF-4184-B608-C1A50E5C6AC7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06FF-8EF6-45C0-AA1D-C6C50E1E8586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AB4E-2518-472B-9F3E-57BB3DFE082F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BEBC-F03A-4C7E-A24A-DBC3E84E3528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46B-7666-4FE5-A496-5441D9132F25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E4CA-4D10-46EA-AE65-D7C95C5C984D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DDB-03F8-4A01-AB44-47FBE60235C4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5E1B-11FD-44BD-8EB7-72054C34FE0E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FBDB-1240-457A-846B-C7BF1F245E28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BF142C-3E10-4EE6-B2B8-E52C2CD02F22}" type="datetime1">
              <a:rPr lang="es-ES" smtClean="0"/>
              <a:pPr/>
              <a:t>27/06/2017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390920-9B25-4AA6-92F2-7A331951C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escorrientes.net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6" descr="C:\Users\CLIENTE\Desktop\frente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11"/>
          <a:stretch>
            <a:fillRect/>
          </a:stretch>
        </p:blipFill>
        <p:spPr bwMode="auto">
          <a:xfrm>
            <a:off x="-998597" y="0"/>
            <a:ext cx="9501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8826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080120"/>
          </a:xfrm>
        </p:spPr>
        <p:txBody>
          <a:bodyPr/>
          <a:lstStyle/>
          <a:p>
            <a:pPr algn="ctr"/>
            <a:r>
              <a:rPr lang="es-ES_tradnl" dirty="0" smtClean="0"/>
              <a:t>Transmitir el oficio de enseñar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Dadas </a:t>
            </a:r>
            <a:r>
              <a:rPr lang="es-ES" dirty="0"/>
              <a:t>las condiciones </a:t>
            </a:r>
            <a:r>
              <a:rPr lang="es-ES" dirty="0" smtClean="0"/>
              <a:t>optimas referidas </a:t>
            </a:r>
            <a:r>
              <a:rPr lang="es-ES" dirty="0"/>
              <a:t>al Diseño Curricular </a:t>
            </a:r>
            <a:r>
              <a:rPr lang="es-ES" dirty="0" smtClean="0"/>
              <a:t>, </a:t>
            </a:r>
            <a:r>
              <a:rPr lang="es-ES" dirty="0"/>
              <a:t>están garantizadas desde la propuesta curricular, y el marco normativo que regula su desarrollo y particularmente la organización, desarrollo y evaluación del Campo de la Práctica, a través de los Reglamentos de </a:t>
            </a:r>
            <a:r>
              <a:rPr lang="es-ES" dirty="0" smtClean="0"/>
              <a:t>Práctica.</a:t>
            </a:r>
          </a:p>
          <a:p>
            <a:pPr algn="just"/>
            <a:r>
              <a:rPr lang="es-ES" dirty="0" smtClean="0"/>
              <a:t>  </a:t>
            </a:r>
            <a:r>
              <a:rPr lang="es-ES" dirty="0"/>
              <a:t>cómo "gestionar" el desarrollo de dichos diseños, en el sentido en que fueron pensados, para "transmitir el oficio de enseñar".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827584" y="4509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74658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Trabajo en comisiones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>
            <a:normAutofit fontScale="47500" lnSpcReduction="20000"/>
          </a:bodyPr>
          <a:lstStyle/>
          <a:p>
            <a:r>
              <a:rPr lang="es-AR" sz="3300" dirty="0"/>
              <a:t>En torno a los insumos solicitados para el trabajo:</a:t>
            </a:r>
            <a:endParaRPr lang="es-ES" sz="3300" dirty="0"/>
          </a:p>
          <a:p>
            <a:pPr lvl="1"/>
            <a:r>
              <a:rPr lang="es-AR" sz="3300" dirty="0"/>
              <a:t>¿Qué instancias de trabajo se  planificaron y se han llevado a cabo hasta el momento  en el marco de los acuerdos con las instituciones asociadas, y  de las fechas establecidas en el Calendario Escolar?</a:t>
            </a:r>
            <a:endParaRPr lang="es-ES" sz="3300" dirty="0"/>
          </a:p>
          <a:p>
            <a:pPr lvl="1"/>
            <a:r>
              <a:rPr lang="es-AR" sz="3300" dirty="0"/>
              <a:t>¿Qué acuerdos pedagógicos se establecieron con cada escuela asociada y docentes co formadores?</a:t>
            </a:r>
            <a:endParaRPr lang="es-ES" sz="3300" dirty="0"/>
          </a:p>
          <a:p>
            <a:pPr lvl="1"/>
            <a:r>
              <a:rPr lang="es-AR" sz="3300" dirty="0"/>
              <a:t> ¿Hay recurrencias de aspectos acordados en las diferentes carreras, y/o diferencias? Enunciarlas.</a:t>
            </a:r>
            <a:endParaRPr lang="es-ES" sz="3300" dirty="0"/>
          </a:p>
          <a:p>
            <a:pPr lvl="1"/>
            <a:r>
              <a:rPr lang="es-AR" sz="3300" dirty="0"/>
              <a:t>¿Qué dificultades se presentan en la organización y desarrollo de las unidades curriculares del Campo de la Práctica Docente? ¿Se pensó institucionalmente en dispositivos de acompañamiento para resolver las dificultades? Describir la/s acción/es diseñadas.</a:t>
            </a:r>
            <a:endParaRPr lang="es-ES" sz="3300" dirty="0"/>
          </a:p>
          <a:p>
            <a:endParaRPr lang="es-ES" sz="3300" dirty="0"/>
          </a:p>
          <a:p>
            <a:pPr lvl="0"/>
            <a:r>
              <a:rPr lang="es-AR" sz="3300" dirty="0"/>
              <a:t>Lectura en plenario de lo trabajado en las comisiones</a:t>
            </a:r>
            <a:r>
              <a:rPr lang="es-AR" sz="2900" dirty="0"/>
              <a:t>. </a:t>
            </a:r>
            <a:endParaRPr lang="es-ES" sz="2900" dirty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94957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Encuadre técnico pedagógico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algn="just"/>
            <a:r>
              <a:rPr lang="es-ES_tradnl" dirty="0" smtClean="0"/>
              <a:t>Progresión de las UC del Campo de la Práctica Profesional </a:t>
            </a:r>
            <a:r>
              <a:rPr lang="es-AR" sz="2400" dirty="0" smtClean="0"/>
              <a:t>en </a:t>
            </a:r>
            <a:r>
              <a:rPr lang="es-AR" sz="2400" dirty="0"/>
              <a:t>relación al conocimiento del futuro rol docente, del nivel para el que se forma, de los sujetos del nivel para el que se forma, y de los contenidos de enseñanza específicos del nivel</a:t>
            </a:r>
            <a:r>
              <a:rPr lang="es-AR" sz="2400" dirty="0" smtClean="0"/>
              <a:t>.</a:t>
            </a:r>
          </a:p>
          <a:p>
            <a:pPr marL="68580" lvl="1" indent="0" algn="ctr">
              <a:buNone/>
            </a:pPr>
            <a:endParaRPr lang="es-AR" sz="2400" dirty="0" smtClean="0"/>
          </a:p>
          <a:p>
            <a:pPr marL="68580" lvl="1" indent="0" algn="ctr">
              <a:buNone/>
            </a:pPr>
            <a:r>
              <a:rPr lang="es-AR" sz="2400" dirty="0" smtClean="0"/>
              <a:t>ARTICULACIÓN ENTRE LAS UC DE LOS TRES CAMPOS DE FORMACION</a:t>
            </a:r>
            <a:endParaRPr lang="es-ES" sz="2400" dirty="0"/>
          </a:p>
          <a:p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4572000" y="4437112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55471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Cuestiones a consensuar institucionalmente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Encuadre epistemológico de la práctica.</a:t>
            </a:r>
          </a:p>
          <a:p>
            <a:r>
              <a:rPr lang="es-ES_tradnl" dirty="0" smtClean="0"/>
              <a:t>Definición de dispositivos de formación en la práctica. Se pueden organizar por UC del CPPD</a:t>
            </a:r>
          </a:p>
          <a:p>
            <a:r>
              <a:rPr lang="es-ES_tradnl" dirty="0" smtClean="0"/>
              <a:t>Práctica Docente y Práctica pedagógica</a:t>
            </a:r>
          </a:p>
          <a:p>
            <a:r>
              <a:rPr lang="es-ES_tradnl" dirty="0" smtClean="0"/>
              <a:t>Tensión teoría- práctica</a:t>
            </a:r>
          </a:p>
          <a:p>
            <a:r>
              <a:rPr lang="es-ES_tradnl" dirty="0" smtClean="0"/>
              <a:t>Hacia una construcción de Modelo de trabajo colaborativo, el cual implica responsabilidad compartida….</a:t>
            </a:r>
          </a:p>
          <a:p>
            <a:pPr marL="365760" lvl="1" indent="0" algn="ctr">
              <a:buNone/>
            </a:pPr>
            <a:r>
              <a:rPr lang="es-ES_tradnl" dirty="0"/>
              <a:t> </a:t>
            </a:r>
            <a:r>
              <a:rPr lang="es-ES_tradnl" dirty="0" smtClean="0"/>
              <a:t>¿Entre quiénes?</a:t>
            </a:r>
          </a:p>
          <a:p>
            <a:pPr marL="68580" indent="0" algn="ctr">
              <a:buNone/>
            </a:pPr>
            <a:endParaRPr lang="es-ES_tradnl" dirty="0" smtClean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46380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El co formador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_tradnl" dirty="0" smtClean="0"/>
              <a:t>Docente de la escuela asociada que recibe al practicante y residente en las instituciones educativas asociadas, y realiza el seguimiento individualizado de la formación en “terreno” de los futuros docentes.</a:t>
            </a:r>
          </a:p>
          <a:p>
            <a:pPr algn="ctr"/>
            <a:r>
              <a:rPr lang="es-ES_tradnl" dirty="0" smtClean="0"/>
              <a:t>En general se recomienda que sean profesores con vasta experiencia profesional y que de manera voluntaria acepta ser co formador</a:t>
            </a:r>
          </a:p>
          <a:p>
            <a:pPr algn="ctr"/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86364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Tareas institucionales:</a:t>
            </a:r>
            <a:br>
              <a:rPr lang="es-ES_tradnl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_tradnl" sz="2000" dirty="0" smtClean="0"/>
              <a:t>Re leer el marco normativo desde los sentidos y propósitos trabajados en el encuentro con el equipo de coordinación para reflexionar acerca de la construcción del propio rol y de la construcción del trabajo colaborativo. </a:t>
            </a:r>
          </a:p>
          <a:p>
            <a:pPr algn="just"/>
            <a:r>
              <a:rPr lang="es-ES_tradnl" sz="2000" dirty="0" smtClean="0"/>
              <a:t>Compartir lo trabajado en el encuentro con los demás integrantes del equipo de gestión institucional.</a:t>
            </a:r>
          </a:p>
          <a:p>
            <a:pPr algn="just"/>
            <a:r>
              <a:rPr lang="es-ES_tradnl" sz="2000" dirty="0" smtClean="0"/>
              <a:t>Reunirse con los Coordinadores de carrera para diseñar una Propuesta de  trabajo centrada en el campo de la Práctica Profesional, atendiendo a acciones de articulación entre las UC de los tres campos de formación, y con las escuelas /instituciones asociadas.</a:t>
            </a:r>
          </a:p>
          <a:p>
            <a:pPr algn="just"/>
            <a:r>
              <a:rPr lang="es-ES_tradnl" sz="2000" dirty="0" smtClean="0"/>
              <a:t>Socializar Documentos pedagógicos y bibliografía sobre la Práctica Docente con todos los profesores del Profesorado. Se puede generar  grupos de estudio , para propiciar la comprensión y reflexión del sentido de la “práctica como eje vertebrador de la formación docente”. (Usar horas contra cuatrimestrales y/o de trabajo en terreno- mientras no se realicen  las prácticas en escuelas asociadas). Se puede  destinar  la/s jornada establecida por calendario escolar para la articulación. Jornada institucional.</a:t>
            </a:r>
          </a:p>
          <a:p>
            <a:pPr algn="just"/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68892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Tareas institucionales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_tradnl" dirty="0"/>
              <a:t>Socializar Documentos pedagógicos y bibliografía sobre la Práctica Docente con todos los profesores del Profesorado. Se puede generar  grupos de estudio , para propiciar la comprensión y reflexión del sentido de la “práctica como eje vertebrador de la formación docente”. (Usar horas contra cuatrimestrales y/o de trabajo en terreno- mientras no se realicen  las prácticas en escuelas asociadas). Se puede  destinar  la/s jornada establecida por calendario escolar para la articulación. Jornada institucional.</a:t>
            </a:r>
          </a:p>
          <a:p>
            <a:pPr algn="just"/>
            <a:r>
              <a:rPr lang="es-ES_tradnl" dirty="0" smtClean="0"/>
              <a:t>Enviar Informe a la DNS sobre la propuesta  de trabajo  institucional e interinstitucional y avances logrados para fines de </a:t>
            </a:r>
            <a:r>
              <a:rPr lang="es-ES_tradnl" dirty="0" smtClean="0"/>
              <a:t>agosto a </a:t>
            </a:r>
            <a:r>
              <a:rPr lang="es-ES_tradnl" b="1" u="sng" dirty="0" smtClean="0"/>
              <a:t>gestionacademica@dgescorrientes.net</a:t>
            </a:r>
            <a:endParaRPr lang="es-ES_tradnl" b="1" u="sng" dirty="0" smtClean="0"/>
          </a:p>
          <a:p>
            <a:pPr algn="just"/>
            <a:r>
              <a:rPr lang="es-ES_tradnl" dirty="0" smtClean="0"/>
              <a:t>Se continuará trabajando en la tercera jornada institucional lo avanzado hasta ese momento.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15736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Congreso de Nivel Superior: Relevamiento de temáticas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_tradnl" dirty="0" smtClean="0"/>
              <a:t>Centradas en la Práctica Profesional en la formación docente inicial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43047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/>
          <a:lstStyle/>
          <a:p>
            <a:r>
              <a:rPr lang="es-ES_tradnl" dirty="0" smtClean="0"/>
              <a:t>Bibliografía sugerida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Documentos en la página de la DNS </a:t>
            </a:r>
            <a:r>
              <a:rPr lang="es-ES_tradnl" dirty="0" smtClean="0">
                <a:hlinkClick r:id="rId2"/>
              </a:rPr>
              <a:t>www.dgescorrientes.net</a:t>
            </a:r>
            <a:r>
              <a:rPr lang="es-ES_tradnl" dirty="0" smtClean="0"/>
              <a:t>  :</a:t>
            </a:r>
          </a:p>
          <a:p>
            <a:pPr lvl="1" algn="just"/>
            <a:r>
              <a:rPr lang="es-ES_tradnl" sz="2000" dirty="0" smtClean="0"/>
              <a:t>ALLIAUD, A. “El Campo de la Práctica como instancia privilegiada para la transmisión del oficio de enseñar” INFD 2014</a:t>
            </a:r>
          </a:p>
          <a:p>
            <a:pPr lvl="1" algn="just"/>
            <a:r>
              <a:rPr lang="es-ES_tradnl" sz="2000" dirty="0" smtClean="0"/>
              <a:t>ALLIAUD, A. “Conferencia: La formación en y para la práctica profesional” INFD 2010</a:t>
            </a:r>
          </a:p>
          <a:p>
            <a:pPr lvl="1" algn="just"/>
            <a:r>
              <a:rPr lang="es-ES_tradnl" sz="2000" dirty="0" smtClean="0"/>
              <a:t>FERNANDEZ PANIZZA, G. “El análisis de la práctica docente. Del dicho al hecho” INFD 2011.</a:t>
            </a:r>
          </a:p>
          <a:p>
            <a:pPr lvl="1" algn="just"/>
            <a:r>
              <a:rPr lang="es-ES" dirty="0"/>
              <a:t>RODRIGUEZ ZIDAN- GRILLI,J. </a:t>
            </a:r>
            <a:r>
              <a:rPr lang="es-ES" sz="1800" dirty="0"/>
              <a:t>Desafíos del modelo de práctica resonancia colaborativa en la formación inicial de docentes </a:t>
            </a:r>
          </a:p>
          <a:p>
            <a:endParaRPr lang="es-ES" dirty="0"/>
          </a:p>
          <a:p>
            <a:pPr lvl="1" algn="just"/>
            <a:endParaRPr lang="es-ES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5015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Bibliografía sugerida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000" dirty="0" smtClean="0"/>
              <a:t>LITWIN, E. “El oficio de enseñar” Paidos. 2008</a:t>
            </a:r>
          </a:p>
          <a:p>
            <a:pPr algn="just"/>
            <a:r>
              <a:rPr lang="es-ES_tradnl" sz="2000" dirty="0" smtClean="0"/>
              <a:t>DAVINI, M.C. “La formación en la práctica docente” Paidos. 2015</a:t>
            </a:r>
          </a:p>
          <a:p>
            <a:pPr algn="just"/>
            <a:r>
              <a:rPr lang="es-ES_tradnl" sz="2000" dirty="0" smtClean="0"/>
              <a:t>SANJURJO, L. y otros “Los dispositivos para la formación profesional” UNR 2011</a:t>
            </a:r>
          </a:p>
          <a:p>
            <a:pPr algn="just"/>
            <a:endParaRPr lang="es-ES_tradnl" sz="2000" dirty="0" smtClean="0"/>
          </a:p>
          <a:p>
            <a:pPr algn="just"/>
            <a:r>
              <a:rPr lang="es-ES_tradnl" sz="2000" dirty="0" smtClean="0"/>
              <a:t>Y demás bibliografía citada en los DCJ para el Campo de Formación en la Práctica Profesional</a:t>
            </a:r>
          </a:p>
          <a:p>
            <a:pPr algn="just"/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8673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 smtClean="0"/>
              <a:t>Encuentro Jurisdiccional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es-ES_tradnl" b="1" dirty="0" smtClean="0"/>
          </a:p>
          <a:p>
            <a:pPr marL="68580" indent="0" algn="ctr">
              <a:buNone/>
            </a:pPr>
            <a:r>
              <a:rPr lang="es-ES_tradnl" b="1" dirty="0" smtClean="0"/>
              <a:t>Campo de Formación de la Práctica Profesional docente</a:t>
            </a:r>
          </a:p>
          <a:p>
            <a:pPr marL="68580" indent="0" algn="ctr">
              <a:buNone/>
            </a:pPr>
            <a:endParaRPr lang="es-ES_tradnl" b="1" dirty="0"/>
          </a:p>
          <a:p>
            <a:pPr marL="68580" indent="0" algn="ctr">
              <a:buNone/>
            </a:pPr>
            <a:endParaRPr lang="es-ES_tradnl" sz="1800" b="1" dirty="0" smtClean="0"/>
          </a:p>
          <a:p>
            <a:pPr marL="68580" indent="0" algn="ctr">
              <a:buNone/>
            </a:pPr>
            <a:endParaRPr lang="es-ES_tradnl" sz="1800" b="1" dirty="0"/>
          </a:p>
          <a:p>
            <a:pPr marL="68580" indent="0" algn="ctr">
              <a:buNone/>
            </a:pPr>
            <a:endParaRPr lang="es-ES_tradnl" sz="1800" b="1" dirty="0" smtClean="0"/>
          </a:p>
          <a:p>
            <a:pPr marL="68580" indent="0" algn="ctr">
              <a:buNone/>
            </a:pPr>
            <a:r>
              <a:rPr lang="es-ES_tradnl" sz="1800" b="1" dirty="0" smtClean="0"/>
              <a:t>22 de junio de 2017</a:t>
            </a:r>
            <a:endParaRPr lang="es-ES" sz="18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395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268759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/>
              <a:t>Propósitos del Encuentro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536504"/>
          </a:xfrm>
        </p:spPr>
        <p:txBody>
          <a:bodyPr>
            <a:normAutofit/>
          </a:bodyPr>
          <a:lstStyle/>
          <a:p>
            <a:pPr algn="just"/>
            <a:r>
              <a:rPr lang="es-ES_tradnl" sz="2000" dirty="0" smtClean="0"/>
              <a:t>Fortalecer la gestión institucional en torno al campo de la práctica profesional atendiendo a la centralidad asignada en la formación docente inicial.</a:t>
            </a:r>
          </a:p>
          <a:p>
            <a:pPr algn="just"/>
            <a:r>
              <a:rPr lang="es-ES_tradnl" sz="2000" dirty="0" smtClean="0"/>
              <a:t>Acompañar el desarrollo curricular de los profesorados  considerando  </a:t>
            </a:r>
            <a:r>
              <a:rPr lang="es-ES_tradnl" sz="2000" i="1" dirty="0" smtClean="0"/>
              <a:t>la práctica como eje vertebrador.</a:t>
            </a:r>
          </a:p>
          <a:p>
            <a:pPr algn="just"/>
            <a:r>
              <a:rPr lang="es-ES_tradnl" sz="2000" dirty="0" smtClean="0"/>
              <a:t>Afianzar  los procesos de articulación institucional e inter institucional  en función de las unidades curriculares del Campo de la Práctica y los actores involucrados.</a:t>
            </a:r>
          </a:p>
          <a:p>
            <a:pPr algn="just"/>
            <a:r>
              <a:rPr lang="es-ES_tradnl" sz="2000" dirty="0" smtClean="0"/>
              <a:t>Relevar temáticas de abordaje  en vista del Congreso de Nivel Superior  que se centrará  en la Práctica  Profesional en la Formación Docente Inicial</a:t>
            </a:r>
            <a:r>
              <a:rPr lang="es-ES_tradnl" dirty="0" smtClean="0"/>
              <a:t>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1519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b="1" dirty="0"/>
              <a:t>Encuadre Jurisdiccional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Historización del Campo de la Práctica</a:t>
            </a:r>
          </a:p>
          <a:p>
            <a:pPr algn="just"/>
            <a:r>
              <a:rPr lang="es-ES_tradnl" dirty="0"/>
              <a:t>Marco </a:t>
            </a:r>
            <a:r>
              <a:rPr lang="es-ES_tradnl" dirty="0" smtClean="0"/>
              <a:t>Normativo: </a:t>
            </a:r>
          </a:p>
          <a:p>
            <a:pPr lvl="1" algn="just"/>
            <a:r>
              <a:rPr lang="es-ES_tradnl" sz="1800" dirty="0" smtClean="0"/>
              <a:t>R CFE Nº 24/07 ( 25.4 - </a:t>
            </a:r>
            <a:r>
              <a:rPr lang="es-ES_tradnl" sz="1800" dirty="0" err="1" smtClean="0"/>
              <a:t>Cap</a:t>
            </a:r>
            <a:r>
              <a:rPr lang="es-ES_tradnl" sz="1800" dirty="0" smtClean="0"/>
              <a:t> 5 p. 52)</a:t>
            </a:r>
          </a:p>
          <a:p>
            <a:pPr lvl="1" algn="just"/>
            <a:r>
              <a:rPr lang="es-ES_tradnl" sz="1800" dirty="0"/>
              <a:t>R</a:t>
            </a:r>
            <a:r>
              <a:rPr lang="es-ES_tradnl" sz="1800" dirty="0" smtClean="0"/>
              <a:t>M Nº 1910/12</a:t>
            </a:r>
          </a:p>
          <a:p>
            <a:pPr lvl="1" algn="just"/>
            <a:r>
              <a:rPr lang="es-ES_tradnl" sz="1800" dirty="0" smtClean="0"/>
              <a:t> R.M. 1977/14</a:t>
            </a:r>
          </a:p>
          <a:p>
            <a:pPr lvl="1" algn="just"/>
            <a:r>
              <a:rPr lang="es-ES_tradnl" sz="1800" dirty="0" smtClean="0"/>
              <a:t> R.M. Nº 1300/09</a:t>
            </a:r>
          </a:p>
          <a:p>
            <a:pPr lvl="1" algn="just"/>
            <a:r>
              <a:rPr lang="es-ES_tradnl" sz="1800" dirty="0" smtClean="0"/>
              <a:t>DCJ </a:t>
            </a:r>
            <a:endParaRPr lang="es-ES_tradnl" sz="1800" dirty="0"/>
          </a:p>
          <a:p>
            <a:r>
              <a:rPr lang="es-ES_tradnl" dirty="0"/>
              <a:t>El Campo de Formación en la Práctica en los DCJ</a:t>
            </a:r>
          </a:p>
          <a:p>
            <a:r>
              <a:rPr lang="es-ES_tradnl" dirty="0"/>
              <a:t>Gestión Institucional. Roles y Funciones</a:t>
            </a:r>
            <a:endParaRPr lang="es-ES" dirty="0"/>
          </a:p>
          <a:p>
            <a:pPr algn="ctr"/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7649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1" dirty="0" smtClean="0"/>
              <a:t>El Campo de la Práctica en los DCJ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b="1" dirty="0" smtClean="0"/>
              <a:t>La Formación Docente Inicial</a:t>
            </a:r>
            <a:r>
              <a:rPr lang="es-ES_tradnl" dirty="0" smtClean="0"/>
              <a:t>: proceso en el cual el futuro docente debe aprender su rol, su tarea, su función, su saber acerca de lo que debe enseñar, debe aprender a enseñar</a:t>
            </a:r>
          </a:p>
          <a:p>
            <a:pPr algn="just"/>
            <a:r>
              <a:rPr lang="es-ES_tradnl" b="1" dirty="0" smtClean="0"/>
              <a:t>Finalidades Formativas : </a:t>
            </a:r>
            <a:r>
              <a:rPr lang="es-ES_tradnl" dirty="0" smtClean="0"/>
              <a:t>capacidades a desarrollar en los futuros docentes</a:t>
            </a:r>
          </a:p>
          <a:p>
            <a:pPr algn="just"/>
            <a:r>
              <a:rPr lang="es-ES_tradnl" b="1" dirty="0" smtClean="0"/>
              <a:t>Organización Curricular</a:t>
            </a:r>
            <a:r>
              <a:rPr lang="es-ES_tradnl" dirty="0" smtClean="0"/>
              <a:t>: Campos de formación</a:t>
            </a:r>
          </a:p>
          <a:p>
            <a:pPr lvl="1" algn="just"/>
            <a:r>
              <a:rPr lang="es-ES_tradnl" dirty="0" smtClean="0"/>
              <a:t>Campo de F General</a:t>
            </a:r>
          </a:p>
          <a:p>
            <a:pPr lvl="1" algn="just"/>
            <a:r>
              <a:rPr lang="es-ES_tradnl" dirty="0" smtClean="0"/>
              <a:t>Campo de F Específica</a:t>
            </a:r>
          </a:p>
          <a:p>
            <a:pPr lvl="1" algn="just"/>
            <a:r>
              <a:rPr lang="es-ES_tradnl" dirty="0" smtClean="0"/>
              <a:t>Campo de F en la Práctica Profesional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5388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Campo de Formación en la Práctica Profesional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Orientada al aprendizaje de las capacidades para la actuación docente en las instituciones educativas y en las aulas, a través de la participación e incorporación progresiva en distintos contextos educativos.</a:t>
            </a:r>
          </a:p>
          <a:p>
            <a:pPr algn="just"/>
            <a:r>
              <a:rPr lang="es-ES_tradnl" dirty="0" smtClean="0"/>
              <a:t>Se organizan desde el inicio de la formación inicial incrementándose progresivamente hasta culminar en cuarto año.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6208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Se constituye en el eje vertebrador,</a:t>
            </a:r>
            <a:br>
              <a:rPr lang="es-ES_tradnl" dirty="0" smtClean="0"/>
            </a:br>
            <a:r>
              <a:rPr lang="es-ES_tradnl" dirty="0" smtClean="0"/>
              <a:t>para lo que debe preverse en el sentido integrador: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Conformación de redes institucionales e interinstitucionales con escuelas asociadas a través de Proyectos compartidos</a:t>
            </a:r>
          </a:p>
          <a:p>
            <a:pPr algn="just"/>
            <a:r>
              <a:rPr lang="es-ES_tradnl" dirty="0" smtClean="0"/>
              <a:t>Construcción y fortalecimiento del rol del docente orientador y co formador.</a:t>
            </a:r>
          </a:p>
          <a:p>
            <a:pPr algn="just"/>
            <a:r>
              <a:rPr lang="es-ES_tradnl" dirty="0" smtClean="0"/>
              <a:t>Articulación con otras organizaciones sociales y educativas de la comunidad.</a:t>
            </a:r>
          </a:p>
          <a:p>
            <a:pPr algn="just"/>
            <a:r>
              <a:rPr lang="es-ES_tradnl" smtClean="0"/>
              <a:t>Integración de </a:t>
            </a:r>
            <a:r>
              <a:rPr lang="es-ES_tradnl" dirty="0" smtClean="0"/>
              <a:t>conocimientos de los otros campos de formación con énfasis  en contenidos específicos centrados en la práctica.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8244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916832"/>
            <a:ext cx="6777317" cy="3915797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</a:pPr>
            <a:r>
              <a:rPr lang="es-ES_tradnl" altLang="es-ES" sz="2600" dirty="0"/>
              <a:t>Dominar los conocimientos a enseñar y actualizar su propio marco de referencia teórico</a:t>
            </a:r>
          </a:p>
          <a:p>
            <a:pPr algn="just">
              <a:lnSpc>
                <a:spcPct val="80000"/>
              </a:lnSpc>
            </a:pPr>
            <a:r>
              <a:rPr lang="es-ES_tradnl" altLang="es-ES" sz="2600" dirty="0"/>
              <a:t>Adecuar, producir y evaluar contenidos curriculares</a:t>
            </a:r>
          </a:p>
          <a:p>
            <a:pPr algn="just">
              <a:lnSpc>
                <a:spcPct val="80000"/>
              </a:lnSpc>
            </a:pPr>
            <a:r>
              <a:rPr lang="es-ES_tradnl" altLang="es-ES" sz="2600" dirty="0"/>
              <a:t>Reconocer el sentido educativo de los contenidos a enseñar</a:t>
            </a:r>
          </a:p>
          <a:p>
            <a:pPr algn="just">
              <a:lnSpc>
                <a:spcPct val="80000"/>
              </a:lnSpc>
              <a:buSzPct val="85000"/>
            </a:pPr>
            <a:r>
              <a:rPr lang="es-ES_tradnl" altLang="es-ES" sz="2600" dirty="0"/>
              <a:t>Ampliar su propio horizonte cultural más allá de sus contenidos culturales imprescindibles para enseñar en la clase  </a:t>
            </a:r>
          </a:p>
          <a:p>
            <a:pPr algn="just">
              <a:lnSpc>
                <a:spcPct val="80000"/>
              </a:lnSpc>
            </a:pPr>
            <a:r>
              <a:rPr lang="es-ES_tradnl" altLang="es-ES" sz="2600" dirty="0"/>
              <a:t>Identificar las características y necesidades de aprendizaje de los alumnos como base para su actuación docente</a:t>
            </a:r>
          </a:p>
          <a:p>
            <a:pPr algn="just">
              <a:lnSpc>
                <a:spcPct val="80000"/>
              </a:lnSpc>
            </a:pPr>
            <a:r>
              <a:rPr lang="es-ES_tradnl" altLang="es-ES" sz="2600" dirty="0"/>
              <a:t>Organizar y dirigir situaciones de aprendizaje de los alumnos, utilizando los contextos sociopolítico, sociocultural y sociolingüístico como fuentes de enseñanza </a:t>
            </a:r>
          </a:p>
          <a:p>
            <a:pPr algn="just">
              <a:lnSpc>
                <a:spcPct val="80000"/>
              </a:lnSpc>
            </a:pPr>
            <a:r>
              <a:rPr lang="es-ES_tradnl" altLang="es-ES" sz="2600" dirty="0"/>
              <a:t>Concebir y desarrollar dispositivos pedagógicos para la diversidad asentados sobre la confianza en las posibilidades de aprender de los alumnos</a:t>
            </a:r>
            <a:endParaRPr lang="es-ES" altLang="es-ES" sz="2600" dirty="0"/>
          </a:p>
          <a:p>
            <a:pPr algn="just"/>
            <a:endParaRPr lang="es-ES" dirty="0"/>
          </a:p>
        </p:txBody>
      </p:sp>
      <p:sp>
        <p:nvSpPr>
          <p:cNvPr id="4" name="AutoShape 10"/>
          <p:cNvSpPr>
            <a:spLocks noGrp="1" noChangeArrowheads="1"/>
          </p:cNvSpPr>
          <p:nvPr>
            <p:ph type="title"/>
          </p:nvPr>
        </p:nvSpPr>
        <p:spPr>
          <a:xfrm>
            <a:off x="1043490" y="548680"/>
            <a:ext cx="7024744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altLang="es-ES" sz="2800" dirty="0" smtClean="0"/>
              <a:t/>
            </a:r>
            <a:br>
              <a:rPr lang="es-ES_tradnl" altLang="es-ES" sz="2800" dirty="0" smtClean="0"/>
            </a:br>
            <a:r>
              <a:rPr lang="es-ES_tradnl" altLang="es-ES" sz="2800" dirty="0" smtClean="0"/>
              <a:t/>
            </a:r>
            <a:br>
              <a:rPr lang="es-ES_tradnl" altLang="es-ES" sz="2800" dirty="0" smtClean="0"/>
            </a:br>
            <a:r>
              <a:rPr lang="es-ES_tradnl" altLang="es-ES" sz="2800" dirty="0" smtClean="0"/>
              <a:t/>
            </a:r>
            <a:br>
              <a:rPr lang="es-ES_tradnl" altLang="es-ES" sz="2800" dirty="0" smtClean="0"/>
            </a:br>
            <a:r>
              <a:rPr lang="es-ES_tradnl" altLang="es-ES" sz="2800" dirty="0" smtClean="0"/>
              <a:t>Los </a:t>
            </a:r>
            <a:r>
              <a:rPr lang="es-ES_tradnl" altLang="es-ES" sz="2800" i="1" dirty="0" smtClean="0"/>
              <a:t>Lineamientos Curriculares Nacionales </a:t>
            </a:r>
            <a:r>
              <a:rPr lang="es-ES_tradnl" altLang="es-ES" sz="2800" dirty="0" smtClean="0"/>
              <a:t>plantean que la docencia como práctica centrada en la enseñanza implica</a:t>
            </a:r>
            <a:r>
              <a:rPr lang="es-ES_tradnl" altLang="es-ES" sz="2800" i="1" dirty="0" smtClean="0"/>
              <a:t> capacidad</a:t>
            </a:r>
            <a:r>
              <a:rPr lang="es-ES_tradnl" altLang="es-ES" sz="2800" dirty="0" smtClean="0"/>
              <a:t> para: </a:t>
            </a:r>
            <a:br>
              <a:rPr lang="es-ES_tradnl" altLang="es-ES" sz="2800" dirty="0" smtClean="0"/>
            </a:br>
            <a:endParaRPr lang="es-ES" altLang="es-ES" sz="2800" dirty="0" smtClean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11714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altLang="es-ES" b="1" dirty="0"/>
              <a:t>Sintetizamos estas capacidades en 5 básicas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_tradnl" altLang="es-ES" dirty="0"/>
              <a:t>Planificar la enseñanza </a:t>
            </a:r>
          </a:p>
          <a:p>
            <a:pPr marL="533400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_tradnl" altLang="es-ES" dirty="0"/>
              <a:t>Generar situaciones de aprendizaje en contextos diversos </a:t>
            </a:r>
          </a:p>
          <a:p>
            <a:pPr marL="533400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_tradnl" altLang="es-ES" dirty="0"/>
              <a:t>Coordinar la interacción en el aula </a:t>
            </a:r>
          </a:p>
          <a:p>
            <a:pPr marL="533400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_tradnl" altLang="es-ES" dirty="0"/>
              <a:t>Evaluar los aprendizajes de los estudiantes y la propia enseñanza </a:t>
            </a:r>
          </a:p>
          <a:p>
            <a:pPr marL="533400" indent="-533400" algn="just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s-ES_tradnl" altLang="es-ES" dirty="0"/>
              <a:t>Desarrollar trabajo institucional y con la comunidad en el marco de su propio desarrollo profesional docente</a:t>
            </a:r>
            <a:endParaRPr lang="es-ES" alt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Encuentro Jurisdiccional Campo de la Práctica Profesional Docente  Junio 2017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87966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266</TotalTime>
  <Words>1540</Words>
  <Application>Microsoft Office PowerPoint</Application>
  <PresentationFormat>Presentación en pantalla (4:3)</PresentationFormat>
  <Paragraphs>120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Austin</vt:lpstr>
      <vt:lpstr>Diapositiva 1</vt:lpstr>
      <vt:lpstr>Encuentro Jurisdiccional</vt:lpstr>
      <vt:lpstr>Propósitos del Encuentro</vt:lpstr>
      <vt:lpstr>Encuadre Jurisdiccional</vt:lpstr>
      <vt:lpstr>El Campo de la Práctica en los DCJ</vt:lpstr>
      <vt:lpstr>Campo de Formación en la Práctica Profesional</vt:lpstr>
      <vt:lpstr>Se constituye en el eje vertebrador, para lo que debe preverse en el sentido integrador:</vt:lpstr>
      <vt:lpstr>   Los Lineamientos Curriculares Nacionales plantean que la docencia como práctica centrada en la enseñanza implica capacidad para:  </vt:lpstr>
      <vt:lpstr>Sintetizamos estas capacidades en 5 básicas </vt:lpstr>
      <vt:lpstr>Transmitir el oficio de enseñar</vt:lpstr>
      <vt:lpstr>Trabajo en comisiones</vt:lpstr>
      <vt:lpstr>Encuadre técnico pedagógico</vt:lpstr>
      <vt:lpstr>Cuestiones a consensuar institucionalmente</vt:lpstr>
      <vt:lpstr>El co formador</vt:lpstr>
      <vt:lpstr>Tareas institucionales: </vt:lpstr>
      <vt:lpstr>Tareas institucionales</vt:lpstr>
      <vt:lpstr>Congreso de Nivel Superior: Relevamiento de temáticas</vt:lpstr>
      <vt:lpstr>Bibliografía sugerida</vt:lpstr>
      <vt:lpstr>Bibliografía sugerida</vt:lpstr>
    </vt:vector>
  </TitlesOfParts>
  <Company>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CLIENTE</cp:lastModifiedBy>
  <cp:revision>28</cp:revision>
  <dcterms:created xsi:type="dcterms:W3CDTF">2017-06-23T01:17:41Z</dcterms:created>
  <dcterms:modified xsi:type="dcterms:W3CDTF">2017-06-27T11:49:17Z</dcterms:modified>
</cp:coreProperties>
</file>