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2"/>
  </p:sldMasterIdLst>
  <p:notesMasterIdLst>
    <p:notesMasterId r:id="rId19"/>
  </p:notesMasterIdLst>
  <p:handoutMasterIdLst>
    <p:handoutMasterId r:id="rId20"/>
  </p:handoutMasterIdLst>
  <p:sldIdLst>
    <p:sldId id="274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65" autoAdjust="0"/>
    <p:restoredTop sz="94660"/>
  </p:normalViewPr>
  <p:slideViewPr>
    <p:cSldViewPr snapToGrid="0">
      <p:cViewPr>
        <p:scale>
          <a:sx n="81" d="100"/>
          <a:sy n="81" d="100"/>
        </p:scale>
        <p:origin x="-8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72EC5-B297-403E-AD87-DBECB6F9698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4FAC0D78-C44F-4137-A766-8C85711C588D}">
      <dgm:prSet phldrT="[Texto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s-AR" sz="2000" dirty="0" smtClean="0"/>
            <a:t>DCJ ajustados a la Res. CFE 24/07</a:t>
          </a:r>
          <a:endParaRPr lang="es-AR" sz="2000" dirty="0"/>
        </a:p>
      </dgm:t>
    </dgm:pt>
    <dgm:pt modelId="{31FF6C37-1A17-47AC-9928-EC08D718B2C6}" type="parTrans" cxnId="{9D5071F2-35A7-48FC-9CCC-77E853992AA8}">
      <dgm:prSet/>
      <dgm:spPr/>
      <dgm:t>
        <a:bodyPr/>
        <a:lstStyle/>
        <a:p>
          <a:endParaRPr lang="es-AR"/>
        </a:p>
      </dgm:t>
    </dgm:pt>
    <dgm:pt modelId="{73D95F4C-A681-4F4B-825F-408B7EC643F4}" type="sibTrans" cxnId="{9D5071F2-35A7-48FC-9CCC-77E853992AA8}">
      <dgm:prSet/>
      <dgm:spPr/>
      <dgm:t>
        <a:bodyPr/>
        <a:lstStyle/>
        <a:p>
          <a:endParaRPr lang="es-AR"/>
        </a:p>
      </dgm:t>
    </dgm:pt>
    <dgm:pt modelId="{525DEB22-8289-4F05-9418-464D80DB23A2}">
      <dgm:prSet phldrT="[Texto]" custT="1"/>
      <dgm:spPr/>
      <dgm:t>
        <a:bodyPr/>
        <a:lstStyle/>
        <a:p>
          <a:r>
            <a:rPr lang="es-AR" sz="2000" dirty="0" smtClean="0"/>
            <a:t>Dispositivo de Fortalecimiento     Institucional</a:t>
          </a:r>
          <a:endParaRPr lang="es-AR" sz="2000" dirty="0"/>
        </a:p>
      </dgm:t>
    </dgm:pt>
    <dgm:pt modelId="{A17B310D-3BEB-4A5B-8057-5D16CDC79623}" type="parTrans" cxnId="{4150C3D5-5208-4816-A464-1B071EA7DBFF}">
      <dgm:prSet/>
      <dgm:spPr/>
      <dgm:t>
        <a:bodyPr/>
        <a:lstStyle/>
        <a:p>
          <a:endParaRPr lang="es-AR"/>
        </a:p>
      </dgm:t>
    </dgm:pt>
    <dgm:pt modelId="{86A560B5-C3E6-421E-B018-1F1C57D6F34D}" type="sibTrans" cxnId="{4150C3D5-5208-4816-A464-1B071EA7DBFF}">
      <dgm:prSet/>
      <dgm:spPr/>
      <dgm:t>
        <a:bodyPr/>
        <a:lstStyle/>
        <a:p>
          <a:endParaRPr lang="es-AR"/>
        </a:p>
      </dgm:t>
    </dgm:pt>
    <dgm:pt modelId="{4665F6AC-60BC-4B0A-B27D-BB294A661419}">
      <dgm:prSet phldrT="[Texto]" custT="1"/>
      <dgm:spPr/>
      <dgm:t>
        <a:bodyPr/>
        <a:lstStyle/>
        <a:p>
          <a:r>
            <a:rPr lang="es-AR" sz="2000" dirty="0" smtClean="0"/>
            <a:t>Marco Referencial </a:t>
          </a:r>
          <a:r>
            <a:rPr lang="es-AR" sz="2000" smtClean="0"/>
            <a:t>de Capacidades Profesionales </a:t>
          </a:r>
          <a:r>
            <a:rPr lang="es-AR" sz="2000" dirty="0" smtClean="0"/>
            <a:t>de la FDI</a:t>
          </a:r>
          <a:endParaRPr lang="es-AR" sz="2000" dirty="0"/>
        </a:p>
      </dgm:t>
    </dgm:pt>
    <dgm:pt modelId="{F1C09A50-79C2-4C55-8C15-D61063779CB0}" type="parTrans" cxnId="{BEA36745-5EE4-48A9-ABBC-717A54C3D68C}">
      <dgm:prSet/>
      <dgm:spPr/>
      <dgm:t>
        <a:bodyPr/>
        <a:lstStyle/>
        <a:p>
          <a:endParaRPr lang="es-AR"/>
        </a:p>
      </dgm:t>
    </dgm:pt>
    <dgm:pt modelId="{F88FBA67-25AE-49D7-B2A0-92F1C50B001C}" type="sibTrans" cxnId="{BEA36745-5EE4-48A9-ABBC-717A54C3D68C}">
      <dgm:prSet/>
      <dgm:spPr/>
      <dgm:t>
        <a:bodyPr/>
        <a:lstStyle/>
        <a:p>
          <a:endParaRPr lang="es-AR"/>
        </a:p>
      </dgm:t>
    </dgm:pt>
    <dgm:pt modelId="{FF305DC1-FE08-4B3A-AE57-7943029A797D}" type="pres">
      <dgm:prSet presAssocID="{D4A72EC5-B297-403E-AD87-DBECB6F9698E}" presName="compositeShape" presStyleCnt="0">
        <dgm:presLayoutVars>
          <dgm:chMax val="7"/>
          <dgm:dir/>
          <dgm:resizeHandles val="exact"/>
        </dgm:presLayoutVars>
      </dgm:prSet>
      <dgm:spPr/>
    </dgm:pt>
    <dgm:pt modelId="{AD224291-58C4-4E5A-8E48-AE01E5C80305}" type="pres">
      <dgm:prSet presAssocID="{4FAC0D78-C44F-4137-A766-8C85711C588D}" presName="circ1" presStyleLbl="vennNode1" presStyleIdx="0" presStyleCnt="3" custScaleX="111678" custScaleY="109052"/>
      <dgm:spPr/>
      <dgm:t>
        <a:bodyPr/>
        <a:lstStyle/>
        <a:p>
          <a:endParaRPr lang="es-AR"/>
        </a:p>
      </dgm:t>
    </dgm:pt>
    <dgm:pt modelId="{E48792DA-5041-49E6-BC0B-979A125940DD}" type="pres">
      <dgm:prSet presAssocID="{4FAC0D78-C44F-4137-A766-8C85711C58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5E7D40-23C7-4C51-A9FD-65EF7C2BC82E}" type="pres">
      <dgm:prSet presAssocID="{525DEB22-8289-4F05-9418-464D80DB23A2}" presName="circ2" presStyleLbl="vennNode1" presStyleIdx="1" presStyleCnt="3" custScaleX="120599"/>
      <dgm:spPr/>
      <dgm:t>
        <a:bodyPr/>
        <a:lstStyle/>
        <a:p>
          <a:endParaRPr lang="es-AR"/>
        </a:p>
      </dgm:t>
    </dgm:pt>
    <dgm:pt modelId="{94A00F6E-6DA9-44BA-AC75-ECC289EA4AAF}" type="pres">
      <dgm:prSet presAssocID="{525DEB22-8289-4F05-9418-464D80DB23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BDDB33-A5D4-4571-A8FF-6D20A52A6541}" type="pres">
      <dgm:prSet presAssocID="{4665F6AC-60BC-4B0A-B27D-BB294A661419}" presName="circ3" presStyleLbl="vennNode1" presStyleIdx="2" presStyleCnt="3" custScaleX="124134"/>
      <dgm:spPr/>
      <dgm:t>
        <a:bodyPr/>
        <a:lstStyle/>
        <a:p>
          <a:endParaRPr lang="es-AR"/>
        </a:p>
      </dgm:t>
    </dgm:pt>
    <dgm:pt modelId="{ADC36660-7FDB-44D5-B838-69FF24B47E88}" type="pres">
      <dgm:prSet presAssocID="{4665F6AC-60BC-4B0A-B27D-BB294A6614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64A3C8B-0B1F-4A86-9F9A-1196E9FEFFED}" type="presOf" srcId="{525DEB22-8289-4F05-9418-464D80DB23A2}" destId="{825E7D40-23C7-4C51-A9FD-65EF7C2BC82E}" srcOrd="0" destOrd="0" presId="urn:microsoft.com/office/officeart/2005/8/layout/venn1"/>
    <dgm:cxn modelId="{54A15001-7843-429D-A41E-BC28E7E24D87}" type="presOf" srcId="{D4A72EC5-B297-403E-AD87-DBECB6F9698E}" destId="{FF305DC1-FE08-4B3A-AE57-7943029A797D}" srcOrd="0" destOrd="0" presId="urn:microsoft.com/office/officeart/2005/8/layout/venn1"/>
    <dgm:cxn modelId="{BEA36745-5EE4-48A9-ABBC-717A54C3D68C}" srcId="{D4A72EC5-B297-403E-AD87-DBECB6F9698E}" destId="{4665F6AC-60BC-4B0A-B27D-BB294A661419}" srcOrd="2" destOrd="0" parTransId="{F1C09A50-79C2-4C55-8C15-D61063779CB0}" sibTransId="{F88FBA67-25AE-49D7-B2A0-92F1C50B001C}"/>
    <dgm:cxn modelId="{4150C3D5-5208-4816-A464-1B071EA7DBFF}" srcId="{D4A72EC5-B297-403E-AD87-DBECB6F9698E}" destId="{525DEB22-8289-4F05-9418-464D80DB23A2}" srcOrd="1" destOrd="0" parTransId="{A17B310D-3BEB-4A5B-8057-5D16CDC79623}" sibTransId="{86A560B5-C3E6-421E-B018-1F1C57D6F34D}"/>
    <dgm:cxn modelId="{FDFB9850-C234-4336-8715-F7007649C2A3}" type="presOf" srcId="{4665F6AC-60BC-4B0A-B27D-BB294A661419}" destId="{ADC36660-7FDB-44D5-B838-69FF24B47E88}" srcOrd="1" destOrd="0" presId="urn:microsoft.com/office/officeart/2005/8/layout/venn1"/>
    <dgm:cxn modelId="{3F718297-3056-4832-8355-9542095E1357}" type="presOf" srcId="{4665F6AC-60BC-4B0A-B27D-BB294A661419}" destId="{C9BDDB33-A5D4-4571-A8FF-6D20A52A6541}" srcOrd="0" destOrd="0" presId="urn:microsoft.com/office/officeart/2005/8/layout/venn1"/>
    <dgm:cxn modelId="{90E6B2C2-FEA9-4946-809D-CF913B477535}" type="presOf" srcId="{4FAC0D78-C44F-4137-A766-8C85711C588D}" destId="{AD224291-58C4-4E5A-8E48-AE01E5C80305}" srcOrd="0" destOrd="0" presId="urn:microsoft.com/office/officeart/2005/8/layout/venn1"/>
    <dgm:cxn modelId="{41757732-1D3A-47C1-9F4D-3BDC48E92F85}" type="presOf" srcId="{525DEB22-8289-4F05-9418-464D80DB23A2}" destId="{94A00F6E-6DA9-44BA-AC75-ECC289EA4AAF}" srcOrd="1" destOrd="0" presId="urn:microsoft.com/office/officeart/2005/8/layout/venn1"/>
    <dgm:cxn modelId="{9D5071F2-35A7-48FC-9CCC-77E853992AA8}" srcId="{D4A72EC5-B297-403E-AD87-DBECB6F9698E}" destId="{4FAC0D78-C44F-4137-A766-8C85711C588D}" srcOrd="0" destOrd="0" parTransId="{31FF6C37-1A17-47AC-9928-EC08D718B2C6}" sibTransId="{73D95F4C-A681-4F4B-825F-408B7EC643F4}"/>
    <dgm:cxn modelId="{1A35D108-CF68-4117-ADEF-9082CC9F494F}" type="presOf" srcId="{4FAC0D78-C44F-4137-A766-8C85711C588D}" destId="{E48792DA-5041-49E6-BC0B-979A125940DD}" srcOrd="1" destOrd="0" presId="urn:microsoft.com/office/officeart/2005/8/layout/venn1"/>
    <dgm:cxn modelId="{DEC56CBD-5016-440A-9BA9-B88B2CA14672}" type="presParOf" srcId="{FF305DC1-FE08-4B3A-AE57-7943029A797D}" destId="{AD224291-58C4-4E5A-8E48-AE01E5C80305}" srcOrd="0" destOrd="0" presId="urn:microsoft.com/office/officeart/2005/8/layout/venn1"/>
    <dgm:cxn modelId="{A5A264E5-B224-4472-841B-4D32E816164D}" type="presParOf" srcId="{FF305DC1-FE08-4B3A-AE57-7943029A797D}" destId="{E48792DA-5041-49E6-BC0B-979A125940DD}" srcOrd="1" destOrd="0" presId="urn:microsoft.com/office/officeart/2005/8/layout/venn1"/>
    <dgm:cxn modelId="{96BF0CA7-F563-40B6-BCBE-5C941070F651}" type="presParOf" srcId="{FF305DC1-FE08-4B3A-AE57-7943029A797D}" destId="{825E7D40-23C7-4C51-A9FD-65EF7C2BC82E}" srcOrd="2" destOrd="0" presId="urn:microsoft.com/office/officeart/2005/8/layout/venn1"/>
    <dgm:cxn modelId="{0426A296-393D-4A0C-A2ED-098D2A7561E1}" type="presParOf" srcId="{FF305DC1-FE08-4B3A-AE57-7943029A797D}" destId="{94A00F6E-6DA9-44BA-AC75-ECC289EA4AAF}" srcOrd="3" destOrd="0" presId="urn:microsoft.com/office/officeart/2005/8/layout/venn1"/>
    <dgm:cxn modelId="{3B21A40E-1E55-4F0F-814F-517D30F5E70D}" type="presParOf" srcId="{FF305DC1-FE08-4B3A-AE57-7943029A797D}" destId="{C9BDDB33-A5D4-4571-A8FF-6D20A52A6541}" srcOrd="4" destOrd="0" presId="urn:microsoft.com/office/officeart/2005/8/layout/venn1"/>
    <dgm:cxn modelId="{2233EA11-5846-43DB-8E56-EC8E1CE20609}" type="presParOf" srcId="{FF305DC1-FE08-4B3A-AE57-7943029A797D}" destId="{ADC36660-7FDB-44D5-B838-69FF24B47E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224291-58C4-4E5A-8E48-AE01E5C80305}">
      <dsp:nvSpPr>
        <dsp:cNvPr id="0" name=""/>
        <dsp:cNvSpPr/>
      </dsp:nvSpPr>
      <dsp:spPr>
        <a:xfrm>
          <a:off x="1750779" y="60672"/>
          <a:ext cx="2636162" cy="2574176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DCJ ajustados a la Res. CFE 24/07</a:t>
          </a:r>
          <a:endParaRPr lang="es-AR" sz="2000" kern="1200" dirty="0"/>
        </a:p>
      </dsp:txBody>
      <dsp:txXfrm>
        <a:off x="2102267" y="511153"/>
        <a:ext cx="1933186" cy="1158379"/>
      </dsp:txXfrm>
    </dsp:sp>
    <dsp:sp modelId="{825E7D40-23C7-4C51-A9FD-65EF7C2BC82E}">
      <dsp:nvSpPr>
        <dsp:cNvPr id="0" name=""/>
        <dsp:cNvSpPr/>
      </dsp:nvSpPr>
      <dsp:spPr>
        <a:xfrm>
          <a:off x="2497237" y="1642823"/>
          <a:ext cx="2846743" cy="2360503"/>
        </a:xfrm>
        <a:prstGeom prst="ellipse">
          <a:avLst/>
        </a:prstGeom>
        <a:solidFill>
          <a:schemeClr val="accent4">
            <a:alpha val="50000"/>
            <a:hueOff val="419958"/>
            <a:satOff val="-11217"/>
            <a:lumOff val="-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Dispositivo de Fortalecimiento     Institucional</a:t>
          </a:r>
          <a:endParaRPr lang="es-AR" sz="2000" kern="1200" dirty="0"/>
        </a:p>
      </dsp:txBody>
      <dsp:txXfrm>
        <a:off x="3367866" y="2252620"/>
        <a:ext cx="1708046" cy="1298276"/>
      </dsp:txXfrm>
    </dsp:sp>
    <dsp:sp modelId="{C9BDDB33-A5D4-4571-A8FF-6D20A52A6541}">
      <dsp:nvSpPr>
        <dsp:cNvPr id="0" name=""/>
        <dsp:cNvSpPr/>
      </dsp:nvSpPr>
      <dsp:spPr>
        <a:xfrm>
          <a:off x="752019" y="1642823"/>
          <a:ext cx="2930187" cy="2360503"/>
        </a:xfrm>
        <a:prstGeom prst="ellipse">
          <a:avLst/>
        </a:prstGeom>
        <a:solidFill>
          <a:schemeClr val="accent4">
            <a:alpha val="50000"/>
            <a:hueOff val="839916"/>
            <a:satOff val="-22434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Marco Referencial </a:t>
          </a:r>
          <a:r>
            <a:rPr lang="es-AR" sz="2000" kern="1200" smtClean="0"/>
            <a:t>de Capacidades Profesionales </a:t>
          </a:r>
          <a:r>
            <a:rPr lang="es-AR" sz="2000" kern="1200" dirty="0" smtClean="0"/>
            <a:t>de la FDI</a:t>
          </a:r>
          <a:endParaRPr lang="es-AR" sz="2000" kern="1200" dirty="0"/>
        </a:p>
      </dsp:txBody>
      <dsp:txXfrm>
        <a:off x="1027944" y="2252620"/>
        <a:ext cx="1758112" cy="129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F120-3DE5-474B-9007-8401143609D1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7115-B1E2-43B0-A9E8-06D1B00A92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055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47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08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1" y="1873584"/>
            <a:ext cx="384048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1" y="4572000"/>
            <a:ext cx="384048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057780" y="0"/>
            <a:ext cx="4086223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56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9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F120-3DE5-474B-9007-8401143609D1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7115-B1E2-43B0-A9E8-06D1B00A92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471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94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8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33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9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30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00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DFA128-A275-4C1F-80B3-8E1D86CEF779}"/>
              </a:ext>
            </a:extLst>
          </p:cNvPr>
          <p:cNvSpPr/>
          <p:nvPr userDrawn="1"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F0DD02-8AFD-4FC5-82D1-3C68882DE821}"/>
              </a:ext>
            </a:extLst>
          </p:cNvPr>
          <p:cNvSpPr/>
          <p:nvPr userDrawn="1"/>
        </p:nvSpPr>
        <p:spPr>
          <a:xfrm>
            <a:off x="0" y="1371607"/>
            <a:ext cx="9144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86C58F-52CA-4F5D-814D-751312C453AB}"/>
              </a:ext>
            </a:extLst>
          </p:cNvPr>
          <p:cNvSpPr/>
          <p:nvPr userDrawn="1"/>
        </p:nvSpPr>
        <p:spPr>
          <a:xfrm>
            <a:off x="0" y="1443013"/>
            <a:ext cx="9144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93202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31831"/>
            <a:ext cx="7582437" cy="1578132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AR" sz="3200" b="1" dirty="0" smtClean="0"/>
              <a:t>Dirección de Nivel Superior Formación Docente</a:t>
            </a:r>
            <a:endParaRPr lang="es-AR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0273" y="4117193"/>
            <a:ext cx="6858000" cy="1655762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s-AR" dirty="0"/>
          </a:p>
          <a:p>
            <a:r>
              <a:rPr lang="es-AR" b="1" dirty="0" smtClean="0"/>
              <a:t>ENCUENTROS ZONALES</a:t>
            </a:r>
          </a:p>
          <a:p>
            <a:r>
              <a:rPr lang="es-AR" b="1" dirty="0" smtClean="0"/>
              <a:t>2018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16030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Anexo:</a:t>
            </a:r>
            <a:r>
              <a:rPr lang="es-AR" sz="2000" dirty="0">
                <a:solidFill>
                  <a:schemeClr val="bg1"/>
                </a:solidFill>
              </a:rPr>
              <a:t/>
            </a:r>
            <a:br>
              <a:rPr lang="es-AR" sz="2000" dirty="0">
                <a:solidFill>
                  <a:schemeClr val="bg1"/>
                </a:solidFill>
              </a:rPr>
            </a:br>
            <a:r>
              <a:rPr lang="es-AR" sz="2000" dirty="0" smtClean="0">
                <a:solidFill>
                  <a:schemeClr val="bg1"/>
                </a:solidFill>
              </a:rPr>
              <a:t>Carrera:</a:t>
            </a:r>
            <a:endParaRPr lang="es-AR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6968790"/>
              </p:ext>
            </p:extLst>
          </p:nvPr>
        </p:nvGraphicFramePr>
        <p:xfrm>
          <a:off x="321969" y="1690688"/>
          <a:ext cx="8577331" cy="425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31"/>
                <a:gridCol w="1455313"/>
                <a:gridCol w="2318197"/>
                <a:gridCol w="798490"/>
                <a:gridCol w="734096"/>
                <a:gridCol w="837127"/>
                <a:gridCol w="927277"/>
              </a:tblGrid>
              <a:tr h="833571"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Unidades</a:t>
                      </a:r>
                      <a:r>
                        <a:rPr lang="es-AR" sz="1600" b="0" baseline="0" dirty="0" smtClean="0"/>
                        <a:t> Curriculares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err="1" smtClean="0"/>
                        <a:t>Cont</a:t>
                      </a:r>
                      <a:r>
                        <a:rPr lang="es-AR" sz="1600" b="0" dirty="0" smtClean="0"/>
                        <a:t> que aportan al desarrollo de 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1º año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2º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3º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4º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</a:tr>
              <a:tr h="488685">
                <a:tc rowSpan="7">
                  <a:txBody>
                    <a:bodyPr/>
                    <a:lstStyle/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Dominar los saberes a enseñar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980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Anexo:</a:t>
            </a:r>
            <a:r>
              <a:rPr lang="es-AR" sz="2000" dirty="0">
                <a:solidFill>
                  <a:schemeClr val="bg1"/>
                </a:solidFill>
              </a:rPr>
              <a:t/>
            </a:r>
            <a:br>
              <a:rPr lang="es-AR" sz="2000" dirty="0">
                <a:solidFill>
                  <a:schemeClr val="bg1"/>
                </a:solidFill>
              </a:rPr>
            </a:br>
            <a:r>
              <a:rPr lang="es-AR" sz="2000" dirty="0" smtClean="0">
                <a:solidFill>
                  <a:schemeClr val="bg1"/>
                </a:solidFill>
              </a:rPr>
              <a:t>Carrera:</a:t>
            </a:r>
            <a:endParaRPr lang="es-AR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5702286"/>
              </p:ext>
            </p:extLst>
          </p:nvPr>
        </p:nvGraphicFramePr>
        <p:xfrm>
          <a:off x="321969" y="1690688"/>
          <a:ext cx="8577331" cy="425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31"/>
                <a:gridCol w="1455313"/>
                <a:gridCol w="2318197"/>
                <a:gridCol w="798490"/>
                <a:gridCol w="734096"/>
                <a:gridCol w="837127"/>
                <a:gridCol w="927277"/>
              </a:tblGrid>
              <a:tr h="833571"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Unidades</a:t>
                      </a:r>
                      <a:r>
                        <a:rPr lang="es-AR" sz="1600" b="0" baseline="0" dirty="0" smtClean="0"/>
                        <a:t> Curriculares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err="1" smtClean="0"/>
                        <a:t>Cont</a:t>
                      </a:r>
                      <a:r>
                        <a:rPr lang="es-AR" sz="1600" b="0" dirty="0" smtClean="0"/>
                        <a:t> que aportan al desarrollo de 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1º año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2º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3º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4º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</a:tr>
              <a:tr h="488685">
                <a:tc rowSpan="7">
                  <a:txBody>
                    <a:bodyPr/>
                    <a:lstStyle/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r>
                        <a:rPr lang="es-AR" sz="1600" dirty="0" smtClean="0"/>
                        <a:t>Actuar de acuerdo con las características y diversos modos de aprender los estudiantes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999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Anexo:</a:t>
            </a:r>
            <a:r>
              <a:rPr lang="es-AR" sz="2000" dirty="0">
                <a:solidFill>
                  <a:schemeClr val="bg1"/>
                </a:solidFill>
              </a:rPr>
              <a:t/>
            </a:r>
            <a:br>
              <a:rPr lang="es-AR" sz="2000" dirty="0">
                <a:solidFill>
                  <a:schemeClr val="bg1"/>
                </a:solidFill>
              </a:rPr>
            </a:br>
            <a:r>
              <a:rPr lang="es-AR" sz="2000" dirty="0" smtClean="0">
                <a:solidFill>
                  <a:schemeClr val="bg1"/>
                </a:solidFill>
              </a:rPr>
              <a:t>Carrera:</a:t>
            </a:r>
            <a:endParaRPr lang="es-AR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0888675"/>
              </p:ext>
            </p:extLst>
          </p:nvPr>
        </p:nvGraphicFramePr>
        <p:xfrm>
          <a:off x="321969" y="1690688"/>
          <a:ext cx="8577331" cy="425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31"/>
                <a:gridCol w="1455313"/>
                <a:gridCol w="2318197"/>
                <a:gridCol w="798490"/>
                <a:gridCol w="734096"/>
                <a:gridCol w="837127"/>
                <a:gridCol w="927277"/>
              </a:tblGrid>
              <a:tr h="833571"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Unidades</a:t>
                      </a:r>
                      <a:r>
                        <a:rPr lang="es-AR" sz="1600" b="0" baseline="0" dirty="0" smtClean="0"/>
                        <a:t> Curriculares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err="1" smtClean="0"/>
                        <a:t>Cont</a:t>
                      </a:r>
                      <a:r>
                        <a:rPr lang="es-AR" sz="1600" b="0" dirty="0" smtClean="0"/>
                        <a:t> que aportan al desarrollo de 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1º año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2º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3º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4º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</a:tr>
              <a:tr h="488685">
                <a:tc rowSpan="7">
                  <a:txBody>
                    <a:bodyPr/>
                    <a:lstStyle/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endParaRPr lang="es-AR" sz="1600" dirty="0" smtClean="0"/>
                    </a:p>
                    <a:p>
                      <a:endParaRPr lang="es-AR" sz="1600" dirty="0" smtClean="0"/>
                    </a:p>
                    <a:p>
                      <a:r>
                        <a:rPr lang="es-AR" sz="1600" dirty="0" smtClean="0"/>
                        <a:t>Dirigir la enseñanza y gestionar la clase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88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Anexo:</a:t>
            </a:r>
            <a:r>
              <a:rPr lang="es-AR" sz="2000" dirty="0">
                <a:solidFill>
                  <a:schemeClr val="bg1"/>
                </a:solidFill>
              </a:rPr>
              <a:t/>
            </a:r>
            <a:br>
              <a:rPr lang="es-AR" sz="2000" dirty="0">
                <a:solidFill>
                  <a:schemeClr val="bg1"/>
                </a:solidFill>
              </a:rPr>
            </a:br>
            <a:r>
              <a:rPr lang="es-AR" sz="2000" dirty="0" smtClean="0">
                <a:solidFill>
                  <a:schemeClr val="bg1"/>
                </a:solidFill>
              </a:rPr>
              <a:t>Carrera:</a:t>
            </a:r>
            <a:endParaRPr lang="es-AR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4538110"/>
              </p:ext>
            </p:extLst>
          </p:nvPr>
        </p:nvGraphicFramePr>
        <p:xfrm>
          <a:off x="321969" y="1690688"/>
          <a:ext cx="8577331" cy="425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31"/>
                <a:gridCol w="1455313"/>
                <a:gridCol w="2318197"/>
                <a:gridCol w="798490"/>
                <a:gridCol w="734096"/>
                <a:gridCol w="837127"/>
                <a:gridCol w="927277"/>
              </a:tblGrid>
              <a:tr h="833571"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Unidades</a:t>
                      </a:r>
                      <a:r>
                        <a:rPr lang="es-AR" sz="1600" b="0" baseline="0" dirty="0" smtClean="0"/>
                        <a:t> Curriculares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err="1" smtClean="0"/>
                        <a:t>Cont</a:t>
                      </a:r>
                      <a:r>
                        <a:rPr lang="es-AR" sz="1600" b="0" dirty="0" smtClean="0"/>
                        <a:t> que aportan al desarrollo de 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1º año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2º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3º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4º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</a:tr>
              <a:tr h="488685">
                <a:tc rowSpan="7">
                  <a:txBody>
                    <a:bodyPr/>
                    <a:lstStyle/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endParaRPr lang="es-AR" sz="1600" dirty="0" smtClean="0"/>
                    </a:p>
                    <a:p>
                      <a:endParaRPr lang="es-AR" sz="1600" dirty="0" smtClean="0"/>
                    </a:p>
                    <a:p>
                      <a:r>
                        <a:rPr lang="es-AR" sz="1600" dirty="0" smtClean="0"/>
                        <a:t>Intervenir en la dinámica grupal y organizar el trabajo escolar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93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Anexo:</a:t>
            </a:r>
            <a:r>
              <a:rPr lang="es-AR" sz="2000" dirty="0">
                <a:solidFill>
                  <a:schemeClr val="bg1"/>
                </a:solidFill>
              </a:rPr>
              <a:t/>
            </a:r>
            <a:br>
              <a:rPr lang="es-AR" sz="2000" dirty="0">
                <a:solidFill>
                  <a:schemeClr val="bg1"/>
                </a:solidFill>
              </a:rPr>
            </a:br>
            <a:r>
              <a:rPr lang="es-AR" sz="2000" dirty="0" smtClean="0">
                <a:solidFill>
                  <a:schemeClr val="bg1"/>
                </a:solidFill>
              </a:rPr>
              <a:t>Carrera:</a:t>
            </a:r>
            <a:endParaRPr lang="es-AR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8178645"/>
              </p:ext>
            </p:extLst>
          </p:nvPr>
        </p:nvGraphicFramePr>
        <p:xfrm>
          <a:off x="321969" y="1690688"/>
          <a:ext cx="8577331" cy="425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31"/>
                <a:gridCol w="1455313"/>
                <a:gridCol w="2318197"/>
                <a:gridCol w="798490"/>
                <a:gridCol w="734096"/>
                <a:gridCol w="837127"/>
                <a:gridCol w="927277"/>
              </a:tblGrid>
              <a:tr h="833571"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Unidades</a:t>
                      </a:r>
                      <a:r>
                        <a:rPr lang="es-AR" sz="1600" b="0" baseline="0" dirty="0" smtClean="0"/>
                        <a:t> Curriculares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err="1" smtClean="0"/>
                        <a:t>Cont</a:t>
                      </a:r>
                      <a:r>
                        <a:rPr lang="es-AR" sz="1600" b="0" dirty="0" smtClean="0"/>
                        <a:t> que aportan al desarrollo de 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1º año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2º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3º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4º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</a:tr>
              <a:tr h="488685">
                <a:tc rowSpan="7">
                  <a:txBody>
                    <a:bodyPr/>
                    <a:lstStyle/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endParaRPr lang="es-AR" sz="1600" dirty="0" smtClean="0"/>
                    </a:p>
                    <a:p>
                      <a:endParaRPr lang="es-AR" sz="1600" dirty="0" smtClean="0"/>
                    </a:p>
                    <a:p>
                      <a:r>
                        <a:rPr lang="es-AR" sz="1600" dirty="0" smtClean="0"/>
                        <a:t>Intervenir en el escenario institucional y comunitario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861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Anexo:</a:t>
            </a:r>
            <a:r>
              <a:rPr lang="es-AR" sz="2000" dirty="0">
                <a:solidFill>
                  <a:schemeClr val="bg1"/>
                </a:solidFill>
              </a:rPr>
              <a:t/>
            </a:r>
            <a:br>
              <a:rPr lang="es-AR" sz="2000" dirty="0">
                <a:solidFill>
                  <a:schemeClr val="bg1"/>
                </a:solidFill>
              </a:rPr>
            </a:br>
            <a:r>
              <a:rPr lang="es-AR" sz="2000" dirty="0" smtClean="0">
                <a:solidFill>
                  <a:schemeClr val="bg1"/>
                </a:solidFill>
              </a:rPr>
              <a:t>Carrera:</a:t>
            </a:r>
            <a:endParaRPr lang="es-AR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280467"/>
              </p:ext>
            </p:extLst>
          </p:nvPr>
        </p:nvGraphicFramePr>
        <p:xfrm>
          <a:off x="321969" y="1690688"/>
          <a:ext cx="8577331" cy="425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31"/>
                <a:gridCol w="1455313"/>
                <a:gridCol w="2318197"/>
                <a:gridCol w="798490"/>
                <a:gridCol w="734096"/>
                <a:gridCol w="837127"/>
                <a:gridCol w="927277"/>
              </a:tblGrid>
              <a:tr h="833571"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Unidades</a:t>
                      </a:r>
                      <a:r>
                        <a:rPr lang="es-AR" sz="1600" b="0" baseline="0" dirty="0" smtClean="0"/>
                        <a:t> Curriculares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err="1" smtClean="0"/>
                        <a:t>Cont</a:t>
                      </a:r>
                      <a:r>
                        <a:rPr lang="es-AR" sz="1600" b="0" dirty="0" smtClean="0"/>
                        <a:t> que aportan al desarrollo de capacidades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1º año</a:t>
                      </a:r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2º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3º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dirty="0" smtClean="0"/>
                        <a:t>4º año</a:t>
                      </a:r>
                    </a:p>
                    <a:p>
                      <a:endParaRPr lang="es-AR" sz="1600" b="0" dirty="0"/>
                    </a:p>
                  </a:txBody>
                  <a:tcPr/>
                </a:tc>
              </a:tr>
              <a:tr h="488685">
                <a:tc rowSpan="7">
                  <a:txBody>
                    <a:bodyPr/>
                    <a:lstStyle/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endParaRPr lang="es-AR" sz="1600" dirty="0" smtClean="0"/>
                    </a:p>
                    <a:p>
                      <a:endParaRPr lang="es-AR" sz="1600" dirty="0" smtClean="0"/>
                    </a:p>
                    <a:p>
                      <a:r>
                        <a:rPr lang="es-AR" sz="1600" dirty="0" smtClean="0"/>
                        <a:t>Comprometer-</a:t>
                      </a:r>
                    </a:p>
                    <a:p>
                      <a:r>
                        <a:rPr lang="es-AR" sz="1600" dirty="0" smtClean="0"/>
                        <a:t>se con el propio proceso formativo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886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67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1491802-0270-42A2-B769-195524F30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28" t="1803" b="10163"/>
          <a:stretch/>
        </p:blipFill>
        <p:spPr>
          <a:xfrm>
            <a:off x="-1523999" y="0"/>
            <a:ext cx="12189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87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108473" y="160256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endParaRPr lang="es-E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44" indent="-285744"/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088571" y="685800"/>
            <a:ext cx="694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FORMACIÓN DOCENTE</a:t>
            </a:r>
            <a:endParaRPr lang="es-AR" sz="2800" b="1" dirty="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xmlns="" val="13416422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3" name="12 Elipse"/>
          <p:cNvSpPr/>
          <p:nvPr/>
        </p:nvSpPr>
        <p:spPr>
          <a:xfrm>
            <a:off x="402773" y="1175658"/>
            <a:ext cx="8153400" cy="11430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Desarrollo Curricular             F</a:t>
            </a:r>
            <a:r>
              <a:rPr lang="es-ES" b="1" dirty="0" err="1" smtClean="0">
                <a:solidFill>
                  <a:schemeClr val="tx1"/>
                </a:solidFill>
              </a:rPr>
              <a:t>ormación</a:t>
            </a:r>
            <a:r>
              <a:rPr lang="es-ES" b="1" dirty="0" smtClean="0">
                <a:solidFill>
                  <a:schemeClr val="tx1"/>
                </a:solidFill>
              </a:rPr>
              <a:t> de Formadores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4" name="13 Flecha izquierda y derecha"/>
          <p:cNvSpPr/>
          <p:nvPr/>
        </p:nvSpPr>
        <p:spPr>
          <a:xfrm>
            <a:off x="3875314" y="1687284"/>
            <a:ext cx="598715" cy="174171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lecha abajo"/>
          <p:cNvSpPr/>
          <p:nvPr/>
        </p:nvSpPr>
        <p:spPr>
          <a:xfrm>
            <a:off x="4038600" y="2536371"/>
            <a:ext cx="228601" cy="93617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Elipse"/>
          <p:cNvSpPr/>
          <p:nvPr/>
        </p:nvSpPr>
        <p:spPr>
          <a:xfrm>
            <a:off x="1262743" y="3614057"/>
            <a:ext cx="6825343" cy="990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Centrar la Formación en la Práctica</a:t>
            </a:r>
            <a:endParaRPr lang="es-A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13657" y="653143"/>
            <a:ext cx="85452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¿Que Implica Centrar la Formación en la Práctica?</a:t>
            </a:r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042929"/>
              </p:ext>
            </p:extLst>
          </p:nvPr>
        </p:nvGraphicFramePr>
        <p:xfrm>
          <a:off x="1524000" y="1467338"/>
          <a:ext cx="6096000" cy="437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Nivel de Diseño Curricular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Producir DCJ que propicien el desarrollo de capacidades y comprensiones interdisciplinarias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Trabajar sobre la selección y secuenciación de contenidos del CFPP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Identificar ejes de articulación entre los contenidos de las diferentes unidades curriculares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Trabajar sobre la selección de contenidos considerando los ejes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Nivel de Implementación Institucional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Construir acuerdos pedagógicos institucionales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Proponer Planes de Acción Institucional con centro en los ejes elegidos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Nivel de Implementación en las Aulas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Desarrollar clases en donde se propicien comprensiones significativas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Incorporar a los campos situaciones “clínicas”, complejas y su análisis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Incorporar a los campos el propio proceso formativo como objeto de análisis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</a:t>
            </a:r>
          </a:p>
          <a:p>
            <a:pPr marL="285744" indent="-285744"/>
            <a:endParaRPr lang="es-E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44" indent="-285744"/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</a:t>
            </a:r>
          </a:p>
          <a:p>
            <a:pPr marL="285744" indent="-285744"/>
            <a:endParaRPr lang="es-ES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44" indent="-285744"/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Actualización Académica en Formación Docente</a:t>
            </a:r>
            <a:endParaRPr lang="es-E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3" name="12 Elipse"/>
          <p:cNvSpPr/>
          <p:nvPr/>
        </p:nvSpPr>
        <p:spPr>
          <a:xfrm>
            <a:off x="402773" y="620487"/>
            <a:ext cx="8153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F</a:t>
            </a:r>
            <a:r>
              <a:rPr lang="es-ES" sz="2400" b="1" dirty="0" err="1" smtClean="0">
                <a:solidFill>
                  <a:schemeClr val="tx1"/>
                </a:solidFill>
              </a:rPr>
              <a:t>ormación</a:t>
            </a:r>
            <a:r>
              <a:rPr lang="es-ES" sz="2400" b="1" dirty="0" smtClean="0">
                <a:solidFill>
                  <a:schemeClr val="tx1"/>
                </a:solidFill>
              </a:rPr>
              <a:t> de Formadores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2" name="11 Flecha curvada hacia la derecha"/>
          <p:cNvSpPr/>
          <p:nvPr/>
        </p:nvSpPr>
        <p:spPr>
          <a:xfrm>
            <a:off x="435429" y="1360714"/>
            <a:ext cx="816428" cy="15566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0" name="19 Flecha curvada hacia la izquierda"/>
          <p:cNvSpPr/>
          <p:nvPr/>
        </p:nvSpPr>
        <p:spPr>
          <a:xfrm>
            <a:off x="7565571" y="1447800"/>
            <a:ext cx="1349828" cy="30697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338943" y="2536372"/>
            <a:ext cx="559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/>
            <a:r>
              <a:rPr lang="es-ES" sz="2000" b="1" dirty="0" smtClean="0">
                <a:latin typeface="Calibri" pitchFamily="34" charset="0"/>
              </a:rPr>
              <a:t>Dispositivo de Fortalecimiento Institucional</a:t>
            </a:r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02771" y="653143"/>
            <a:ext cx="828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/>
              <a:t>Dispositivo de Fortalecimiento Institucional</a:t>
            </a:r>
            <a:endParaRPr lang="es-AR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62742" y="1491343"/>
            <a:ext cx="6618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Objetivos</a:t>
            </a:r>
          </a:p>
          <a:p>
            <a:pPr algn="ctr"/>
            <a:endParaRPr lang="es-AR" b="1" dirty="0" smtClean="0"/>
          </a:p>
          <a:p>
            <a:endParaRPr lang="es-AR" b="1" dirty="0" smtClean="0"/>
          </a:p>
          <a:p>
            <a:pPr marL="342900" lvl="0" indent="-342900">
              <a:buAutoNum type="arabicParenR"/>
            </a:pPr>
            <a:r>
              <a:rPr lang="es-AR" b="1" dirty="0" smtClean="0"/>
              <a:t>Profundizar la relación entre la formación inicial y las características, desafíos y problemas que presenta la práctica docente. </a:t>
            </a:r>
          </a:p>
          <a:p>
            <a:pPr marL="342900" lvl="0" indent="-342900"/>
            <a:endParaRPr lang="es-AR" b="1" dirty="0" smtClean="0"/>
          </a:p>
          <a:p>
            <a:pPr marL="342900" lvl="0" indent="-342900">
              <a:buAutoNum type="arabicParenR"/>
            </a:pPr>
            <a:endParaRPr lang="es-AR" dirty="0" smtClean="0"/>
          </a:p>
          <a:p>
            <a:pPr marL="342900" indent="-342900"/>
            <a:r>
              <a:rPr lang="es-AR" b="1" dirty="0" smtClean="0"/>
              <a:t>2)    Intensificar las prácticas de enseñanza en la formación docente vinculadas al desarrollo de las capacidades de comunicación en los estudiantes, en particular, de la producción y comprensión de textos.</a:t>
            </a:r>
          </a:p>
          <a:p>
            <a:pPr marL="342900" lvl="0" indent="-342900"/>
            <a:endParaRPr lang="es-AR" dirty="0" smtClean="0"/>
          </a:p>
          <a:p>
            <a:pPr marL="342900" lvl="0" indent="-342900"/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3940" y="-463897"/>
            <a:ext cx="5761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Prof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AR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AR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8087" y="457202"/>
            <a:ext cx="773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 smtClean="0"/>
          </a:p>
          <a:p>
            <a:pPr algn="ctr"/>
            <a:r>
              <a:rPr lang="es-AR" b="1" dirty="0" smtClean="0"/>
              <a:t>EJES PROPUESTOS</a:t>
            </a:r>
            <a:endParaRPr lang="es-AR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2771" y="1066800"/>
            <a:ext cx="854528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u="sng" dirty="0" smtClean="0"/>
              <a:t>Para el Objetivo 1</a:t>
            </a:r>
            <a:r>
              <a:rPr lang="es-AR" sz="1600" b="1" dirty="0" smtClean="0"/>
              <a:t>: “Profundizar la relación entre la formación inicial y las características, desafíos y problemas que presenta la práctica docente”, se definieron los siguien</a:t>
            </a:r>
            <a:r>
              <a:rPr lang="es-AR" b="1" dirty="0" smtClean="0"/>
              <a:t>tes ejes: </a:t>
            </a:r>
          </a:p>
          <a:p>
            <a:endParaRPr lang="es-AR" b="1" dirty="0" smtClean="0"/>
          </a:p>
          <a:p>
            <a:r>
              <a:rPr lang="es-AR" sz="1600" b="1" dirty="0" smtClean="0"/>
              <a:t>EJE 1- La inmersión en la práctica y la preparación para enseñar: </a:t>
            </a:r>
          </a:p>
          <a:p>
            <a:r>
              <a:rPr lang="es-AR" sz="1600" b="1" dirty="0" smtClean="0"/>
              <a:t>	1.A. Fortalecimiento de los tres campos de formación</a:t>
            </a:r>
          </a:p>
          <a:p>
            <a:r>
              <a:rPr lang="es-AR" sz="1600" b="1" dirty="0" smtClean="0"/>
              <a:t>	1.B. Fortalecimiento del campo de la práctica</a:t>
            </a:r>
          </a:p>
          <a:p>
            <a:r>
              <a:rPr lang="es-AR" sz="1600" b="1" dirty="0" smtClean="0"/>
              <a:t>EJE 2- Enseñar y evaluar en el marco de las capacidades profesionales </a:t>
            </a:r>
          </a:p>
          <a:p>
            <a:r>
              <a:rPr lang="es-AR" sz="1600" b="1" dirty="0" smtClean="0"/>
              <a:t>EJE 3- La interdisciplinariedad</a:t>
            </a:r>
          </a:p>
          <a:p>
            <a:r>
              <a:rPr lang="es-AR" sz="1600" b="1" dirty="0" smtClean="0"/>
              <a:t>EJE4- Sistematización de experiencias y saberes producidos por los formadores</a:t>
            </a:r>
          </a:p>
          <a:p>
            <a:endParaRPr lang="es-AR" sz="1600" b="1" u="sng" dirty="0" smtClean="0"/>
          </a:p>
          <a:p>
            <a:r>
              <a:rPr lang="es-AR" sz="1600" b="1" u="sng" dirty="0" smtClean="0"/>
              <a:t>Para el Objetivo 2</a:t>
            </a:r>
            <a:r>
              <a:rPr lang="es-AR" sz="1600" b="1" dirty="0" smtClean="0"/>
              <a:t>: “Mejorar los aprendizajes de los estudiantes de la formación docente en relación a las prácticas de escritura y lectura, se definieron los siguientes ejes:</a:t>
            </a:r>
          </a:p>
          <a:p>
            <a:endParaRPr lang="es-AR" sz="1600" b="1" dirty="0" smtClean="0"/>
          </a:p>
          <a:p>
            <a:r>
              <a:rPr lang="es-AR" sz="1600" b="1" dirty="0" smtClean="0"/>
              <a:t>EJE 1- Las prácticas de comunicación: lectura, escritura y oralidad en la formación docente</a:t>
            </a:r>
          </a:p>
          <a:p>
            <a:r>
              <a:rPr lang="es-AR" sz="1600" b="1" dirty="0" smtClean="0"/>
              <a:t>EJE 2- Escritura como proceso de registro y práctica reflexiva</a:t>
            </a:r>
          </a:p>
          <a:p>
            <a:r>
              <a:rPr lang="es-AR" sz="1600" b="1" dirty="0" smtClean="0"/>
              <a:t>2.A. La escritura y oralidad como espacio articulador y de trabajo colaborativo con las escuelas asociadas</a:t>
            </a:r>
          </a:p>
          <a:p>
            <a:r>
              <a:rPr lang="es-AR" sz="1600" b="1" dirty="0" smtClean="0"/>
              <a:t>	2.B. La escritura en la propia práctica (de los estudiantes)</a:t>
            </a:r>
          </a:p>
          <a:p>
            <a:r>
              <a:rPr lang="es-AR" sz="1600" b="1" dirty="0" smtClean="0"/>
              <a:t>EJE 3- Experiencias literarias</a:t>
            </a:r>
          </a:p>
          <a:p>
            <a:endParaRPr lang="es-AR" b="1" dirty="0" smtClean="0"/>
          </a:p>
          <a:p>
            <a:endParaRPr lang="es-AR" b="1" dirty="0" smtClean="0"/>
          </a:p>
          <a:p>
            <a:endParaRPr lang="es-AR" b="1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57400" y="587829"/>
            <a:ext cx="471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Propuesta Jurisdiccional</a:t>
            </a:r>
            <a:endParaRPr lang="es-AR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59229" y="1132113"/>
          <a:ext cx="8044545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066"/>
                <a:gridCol w="2337066"/>
                <a:gridCol w="3370413"/>
              </a:tblGrid>
              <a:tr h="65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OBJETIVOS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Ejes definición jurisdiccional para trabajar con el colectivo institucional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Ejes de opción institucional para trabajar con grupos específicos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9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1-Profundizar la relación entre la formación inicial y las características, desafíos y problemas que presenta la práctica docente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EJE 1- La inmersión en la práctica y la preparación para enseñar: 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991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	1.A. Fortalecimiento de los tres campos de formación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991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	1.B. Fortalecimiento del campo de la práctica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EJE 2- Enseñar y evaluar en el marco de las capacidades profesionales 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indent="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EJE 3-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985" indent="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La interdisciplinariedad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EJE 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4- Sistematización de experiencias y saberes producidos por los formadores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57400" y="587829"/>
            <a:ext cx="471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Propuesta Jurisdiccional</a:t>
            </a:r>
            <a:endParaRPr lang="es-AR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59229" y="1132113"/>
          <a:ext cx="8044545" cy="445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066"/>
                <a:gridCol w="2337066"/>
                <a:gridCol w="3370413"/>
              </a:tblGrid>
              <a:tr h="65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OBJETIVOS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Ejes definición jurisdiccional para trabajar con el colectivo institucional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Ejes de opción institucional para trabajar con grupos específicos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9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2-Mejorar los aprendizajes de los estudiantes de la formación docente en relación a las prácticas de escritura y lectura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EJE 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1- Las prácticas de comunicación: lectura, escritura y oralidad en la formación docente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EJE 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2- Escritura como proceso de registro y práctica reflexiva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            2.A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. La escritura y oralidad como espacio articulador y de trabajo colaborativo con las escuelas asociadas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            2.B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. La escritura en la propia práctica (de los estudiantes)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EJE 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3- Experiencias literarias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Microsoft Office PowerPoint</Application>
  <PresentationFormat>Presentación en pantalla (4:3)</PresentationFormat>
  <Paragraphs>220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Dirección de Nivel Superior Formación Docente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Anexo: Carrera:</vt:lpstr>
      <vt:lpstr>Anexo: Carrera:</vt:lpstr>
      <vt:lpstr>Anexo: Carrera:</vt:lpstr>
      <vt:lpstr>Anexo: Carrera:</vt:lpstr>
      <vt:lpstr>Anexo: Carrera:</vt:lpstr>
      <vt:lpstr>Anexo: Carrera: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2017-11-29T17:41:56Z</dcterms:created>
  <dcterms:modified xsi:type="dcterms:W3CDTF">2018-08-03T12:56:18Z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